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71" r:id="rId2"/>
    <p:sldId id="344" r:id="rId3"/>
    <p:sldId id="536" r:id="rId4"/>
    <p:sldId id="356" r:id="rId5"/>
    <p:sldId id="357" r:id="rId6"/>
    <p:sldId id="537" r:id="rId7"/>
    <p:sldId id="359" r:id="rId8"/>
    <p:sldId id="360" r:id="rId9"/>
    <p:sldId id="538" r:id="rId10"/>
    <p:sldId id="362" r:id="rId11"/>
    <p:sldId id="363" r:id="rId12"/>
    <p:sldId id="364" r:id="rId13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6699"/>
    <a:srgbClr val="CC3300"/>
    <a:srgbClr val="336600"/>
    <a:srgbClr val="006600"/>
    <a:srgbClr val="99FFCC"/>
    <a:srgbClr val="00FFFF"/>
    <a:srgbClr val="66CCFF"/>
    <a:srgbClr val="FF9966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Relat&#243;rio%20de%20Indicadores%20da%20PROAP%20-%20UFG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8141903852655"/>
          <c:y val="1.7049850407451085E-2"/>
          <c:w val="0.85740211290463508"/>
          <c:h val="0.46514368669467282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Total_Unidades!$B$528</c:f>
              <c:strCache>
                <c:ptCount val="1"/>
                <c:pt idx="0">
                  <c:v>Total do C. de Ponta</c:v>
                </c:pt>
              </c:strCache>
            </c:strRef>
          </c:tx>
          <c:spPr>
            <a:noFill/>
          </c:spPr>
          <c:invertIfNegative val="0"/>
          <c:val>
            <c:numRef>
              <c:f>Total_Unidades!$C$528:$L$528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132062</c:v>
                </c:pt>
                <c:pt idx="4">
                  <c:v>167485</c:v>
                </c:pt>
                <c:pt idx="5">
                  <c:v>213472</c:v>
                </c:pt>
                <c:pt idx="6">
                  <c:v>242344</c:v>
                </c:pt>
                <c:pt idx="7">
                  <c:v>304826</c:v>
                </c:pt>
                <c:pt idx="8">
                  <c:v>385414</c:v>
                </c:pt>
                <c:pt idx="9">
                  <c:v>337356</c:v>
                </c:pt>
              </c:numCache>
            </c:numRef>
          </c:val>
        </c:ser>
        <c:ser>
          <c:idx val="2"/>
          <c:order val="3"/>
          <c:tx>
            <c:strRef>
              <c:f>Total_Unidades!$B$529</c:f>
              <c:strCache>
                <c:ptCount val="1"/>
                <c:pt idx="0">
                  <c:v>Média do C. de Ponta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Total_Unidades!$C$529:$L$529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13206.2</c:v>
                </c:pt>
                <c:pt idx="4">
                  <c:v>13957.083333333334</c:v>
                </c:pt>
                <c:pt idx="5">
                  <c:v>17789.333333333332</c:v>
                </c:pt>
                <c:pt idx="6">
                  <c:v>20195.333333333332</c:v>
                </c:pt>
                <c:pt idx="7">
                  <c:v>25402.166666666668</c:v>
                </c:pt>
                <c:pt idx="8">
                  <c:v>32117.833333333332</c:v>
                </c:pt>
                <c:pt idx="9">
                  <c:v>28113</c:v>
                </c:pt>
              </c:numCache>
            </c:numRef>
          </c:val>
        </c:ser>
        <c:ser>
          <c:idx val="3"/>
          <c:order val="4"/>
          <c:tx>
            <c:strRef>
              <c:f>Total_Unidades!$B$530</c:f>
              <c:strCache>
                <c:ptCount val="1"/>
                <c:pt idx="0">
                  <c:v>Total do C. Fora de Ponta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Total_Unidades!$C$530:$L$530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1521253</c:v>
                </c:pt>
                <c:pt idx="4">
                  <c:v>1753798</c:v>
                </c:pt>
                <c:pt idx="5">
                  <c:v>2007204</c:v>
                </c:pt>
                <c:pt idx="6">
                  <c:v>2336985</c:v>
                </c:pt>
                <c:pt idx="7">
                  <c:v>2614628</c:v>
                </c:pt>
                <c:pt idx="8">
                  <c:v>3269384</c:v>
                </c:pt>
                <c:pt idx="9">
                  <c:v>3153733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105477120"/>
        <c:axId val="68136896"/>
      </c:barChart>
      <c:lineChart>
        <c:grouping val="standard"/>
        <c:varyColors val="0"/>
        <c:ser>
          <c:idx val="1"/>
          <c:order val="0"/>
          <c:tx>
            <c:strRef>
              <c:f>Total_Unidades!$B$526</c:f>
              <c:strCache>
                <c:ptCount val="1"/>
                <c:pt idx="0">
                  <c:v>Valor Total Pago(R$)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rgbClr val="33CCFF"/>
              </a:solidFill>
            </c:spPr>
          </c:marker>
          <c:dLbls>
            <c:dLbl>
              <c:idx val="1"/>
              <c:layout>
                <c:manualLayout>
                  <c:x val="-5.4721722387988635E-2"/>
                  <c:y val="-2.4419379199896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595475502721917E-2"/>
                  <c:y val="-5.3346908653583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21722387988635E-2"/>
                  <c:y val="-4.6918371933405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146996563873915E-2"/>
                  <c:y val="-5.9774939209695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9977462821591367E-2"/>
                  <c:y val="-6.6203222847841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9977462821591249E-2"/>
                  <c:y val="-5.9774939209695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8028155601758539E-2"/>
                  <c:y val="-9.1916357400422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0154526481184745E-2"/>
                  <c:y val="-6.2989081028768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Total_Unidades!$C$526:$L$526</c:f>
              <c:numCache>
                <c:formatCode>"R$ "#,##0.00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 formatCode="_-[$R$-416]\ * #,##0.00_-;\-[$R$-416]\ * #,##0.00_-;_-[$R$-416]\ * &quot;-&quot;??_-;_-@_-">
                  <c:v>1259932.93</c:v>
                </c:pt>
                <c:pt idx="8" formatCode="_-[$R$-416]\ * #,##0.00_-;\-[$R$-416]\ * #,##0.00_-;_-[$R$-416]\ * &quot;-&quot;??_-;_-@_-">
                  <c:v>1794758.0899999999</c:v>
                </c:pt>
                <c:pt idx="9" formatCode="_-[$R$-416]\ * #,##0.00_-;\-[$R$-416]\ * #,##0.00_-;_-[$R$-416]\ * &quot;-&quot;??_-;_-@_-">
                  <c:v>2345217.31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Total_Unidades!$B$527</c:f>
              <c:strCache>
                <c:ptCount val="1"/>
                <c:pt idx="0">
                  <c:v>Média do Valor Total Pago(R$)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Total_Unidades!$C$527:$L$527</c:f>
              <c:numCache>
                <c:formatCode>"R$ "#,##0.00</c:formatCode>
                <c:ptCount val="10"/>
                <c:pt idx="0">
                  <c:v>31436.501666666667</c:v>
                </c:pt>
                <c:pt idx="1">
                  <c:v>43069.368333333332</c:v>
                </c:pt>
                <c:pt idx="2">
                  <c:v>46178.073333333334</c:v>
                </c:pt>
                <c:pt idx="3">
                  <c:v>61080.566666666658</c:v>
                </c:pt>
                <c:pt idx="4">
                  <c:v>65847.999166666661</c:v>
                </c:pt>
                <c:pt idx="5">
                  <c:v>85722.589583333334</c:v>
                </c:pt>
                <c:pt idx="6">
                  <c:v>102674.27274999999</c:v>
                </c:pt>
                <c:pt idx="7" formatCode="_-[$R$-416]\ * #,##0.00_-;\-[$R$-416]\ * #,##0.00_-;_-[$R$-416]\ * &quot;-&quot;??_-;_-@_-">
                  <c:v>104994.41083333333</c:v>
                </c:pt>
                <c:pt idx="8" formatCode="_-[$R$-416]\ * #,##0.00_-;\-[$R$-416]\ * #,##0.00_-;_-[$R$-416]\ * &quot;-&quot;??_-;_-@_-">
                  <c:v>149563.17416666666</c:v>
                </c:pt>
                <c:pt idx="9" formatCode="_-[$R$-416]\ * #,##0.00_-;\-[$R$-416]\ * #,##0.00_-;_-[$R$-416]\ * &quot;-&quot;??_-;_-@_-">
                  <c:v>195434.77583333335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Total_Unidades!$B$531</c:f>
              <c:strCache>
                <c:ptCount val="1"/>
                <c:pt idx="0">
                  <c:v>Média do C. Fora de Ponta</c:v>
                </c:pt>
              </c:strCache>
            </c:strRef>
          </c:tx>
          <c:spPr>
            <a:ln w="50800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Total_Unidades!$C$531:$L$531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126771.08333333333</c:v>
                </c:pt>
                <c:pt idx="4">
                  <c:v>146149.83333333334</c:v>
                </c:pt>
                <c:pt idx="5">
                  <c:v>167267</c:v>
                </c:pt>
                <c:pt idx="6">
                  <c:v>194748.75</c:v>
                </c:pt>
                <c:pt idx="7">
                  <c:v>217885.66666666666</c:v>
                </c:pt>
                <c:pt idx="8">
                  <c:v>272448.66666666669</c:v>
                </c:pt>
                <c:pt idx="9">
                  <c:v>262811.08333333331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Total_Unidades!$B$532</c:f>
              <c:strCache>
                <c:ptCount val="1"/>
                <c:pt idx="0">
                  <c:v>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Total_Unidades!$C$532:$L$532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Total_Unidades!$B$533</c:f>
              <c:strCache>
                <c:ptCount val="1"/>
                <c:pt idx="0">
                  <c:v>Média do 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Total_Unidades!$C$533:$L$533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137776.25</c:v>
                </c:pt>
                <c:pt idx="4">
                  <c:v>160106.91666666666</c:v>
                </c:pt>
                <c:pt idx="5">
                  <c:v>185056.33333333334</c:v>
                </c:pt>
                <c:pt idx="6">
                  <c:v>214944.08333333334</c:v>
                </c:pt>
                <c:pt idx="7">
                  <c:v>243287.83333333334</c:v>
                </c:pt>
                <c:pt idx="8">
                  <c:v>304566.5</c:v>
                </c:pt>
                <c:pt idx="9">
                  <c:v>290924.08333333331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Total_Unidades!$B$534</c:f>
              <c:strCache>
                <c:ptCount val="1"/>
                <c:pt idx="0">
                  <c:v>Total da Demanda 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Total_Unidades!$C$534:$L$534</c:f>
              <c:numCache>
                <c:formatCode>#,##0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</c:v>
                </c:pt>
                <c:pt idx="4">
                  <c:v>8162.24</c:v>
                </c:pt>
                <c:pt idx="5">
                  <c:v>9478.8499999999985</c:v>
                </c:pt>
                <c:pt idx="6">
                  <c:v>10585.63</c:v>
                </c:pt>
                <c:pt idx="7">
                  <c:v>12192.369999999997</c:v>
                </c:pt>
                <c:pt idx="8">
                  <c:v>14292.569999999998</c:v>
                </c:pt>
                <c:pt idx="9">
                  <c:v>12995.869999999999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Total_Unidades!$B$535</c:f>
              <c:strCache>
                <c:ptCount val="1"/>
                <c:pt idx="0">
                  <c:v>Média da Demanda </c:v>
                </c:pt>
              </c:strCache>
            </c:strRef>
          </c:tx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Total_Unidades!$C$535:$L$535</c:f>
              <c:numCache>
                <c:formatCode>#,##0</c:formatCode>
                <c:ptCount val="10"/>
                <c:pt idx="0">
                  <c:v>276</c:v>
                </c:pt>
                <c:pt idx="1">
                  <c:v>321.08333333333331</c:v>
                </c:pt>
                <c:pt idx="2">
                  <c:v>356.08333333333331</c:v>
                </c:pt>
                <c:pt idx="3">
                  <c:v>589.19333333333327</c:v>
                </c:pt>
                <c:pt idx="4">
                  <c:v>680.18666666666661</c:v>
                </c:pt>
                <c:pt idx="5">
                  <c:v>789.90416666666658</c:v>
                </c:pt>
                <c:pt idx="6">
                  <c:v>882.13583333333327</c:v>
                </c:pt>
                <c:pt idx="7">
                  <c:v>1016.0308333333331</c:v>
                </c:pt>
                <c:pt idx="8">
                  <c:v>1191.0474999999999</c:v>
                </c:pt>
                <c:pt idx="9">
                  <c:v>1082.9891666666665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77120"/>
        <c:axId val="68136896"/>
      </c:lineChart>
      <c:catAx>
        <c:axId val="1054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136896"/>
        <c:crosses val="autoZero"/>
        <c:auto val="1"/>
        <c:lblAlgn val="ctr"/>
        <c:lblOffset val="100"/>
        <c:noMultiLvlLbl val="1"/>
      </c:catAx>
      <c:valAx>
        <c:axId val="6813689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pt-BR"/>
          </a:p>
        </c:txPr>
        <c:crossAx val="105477120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UFGD'!$C$10:$L$10</c:f>
              <c:numCache>
                <c:formatCode>"R$"\ #,##0.00</c:formatCode>
                <c:ptCount val="10"/>
                <c:pt idx="0">
                  <c:v>113.90036835748793</c:v>
                </c:pt>
                <c:pt idx="1">
                  <c:v>134.13766415779912</c:v>
                </c:pt>
                <c:pt idx="2">
                  <c:v>129.68333255324129</c:v>
                </c:pt>
                <c:pt idx="3">
                  <c:v>103.66812251779268</c:v>
                </c:pt>
                <c:pt idx="4">
                  <c:v>96.808717949974522</c:v>
                </c:pt>
                <c:pt idx="5">
                  <c:v>108.52277174973759</c:v>
                </c:pt>
                <c:pt idx="6">
                  <c:v>116.3928148820618</c:v>
                </c:pt>
                <c:pt idx="7">
                  <c:v>103.33781947234215</c:v>
                </c:pt>
                <c:pt idx="8">
                  <c:v>125.57280391140293</c:v>
                </c:pt>
                <c:pt idx="9">
                  <c:v>180.4586618671932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931200"/>
        <c:axId val="114833600"/>
        <c:axId val="0"/>
      </c:bar3DChart>
      <c:catAx>
        <c:axId val="11493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833600"/>
        <c:crosses val="autoZero"/>
        <c:auto val="1"/>
        <c:lblAlgn val="ctr"/>
        <c:lblOffset val="100"/>
        <c:noMultiLvlLbl val="0"/>
      </c:catAx>
      <c:valAx>
        <c:axId val="1148336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one"/>
        <c:crossAx val="1149312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71855861767281"/>
          <c:y val="3.5685072816762531E-2"/>
          <c:w val="0.50617344706911638"/>
          <c:h val="0.68106349119578224"/>
        </c:manualLayout>
      </c:layout>
      <c:lineChart>
        <c:grouping val="standard"/>
        <c:varyColors val="0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>
                  <c:v>1259932.93</c:v>
                </c:pt>
                <c:pt idx="8">
                  <c:v>1794758.0899999999</c:v>
                </c:pt>
                <c:pt idx="9">
                  <c:v>2345217.31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31712"/>
        <c:axId val="115212288"/>
      </c:lineChart>
      <c:lineChart>
        <c:grouping val="standard"/>
        <c:varyColors val="0"/>
        <c:ser>
          <c:idx val="0"/>
          <c:order val="0"/>
          <c:tx>
            <c:v>Demanda - kW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UFGD'!$C$125:$L$125</c:f>
              <c:numCache>
                <c:formatCode>#,##0.00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</c:v>
                </c:pt>
                <c:pt idx="4">
                  <c:v>8162.24</c:v>
                </c:pt>
                <c:pt idx="5">
                  <c:v>9478.8499999999985</c:v>
                </c:pt>
                <c:pt idx="6">
                  <c:v>10585.63</c:v>
                </c:pt>
                <c:pt idx="7">
                  <c:v>12192.369999999997</c:v>
                </c:pt>
                <c:pt idx="8">
                  <c:v>14292.569999999998</c:v>
                </c:pt>
                <c:pt idx="9">
                  <c:v>12995.869999999999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7120"/>
        <c:axId val="115212864"/>
      </c:lineChart>
      <c:catAx>
        <c:axId val="11493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212288"/>
        <c:crosses val="autoZero"/>
        <c:auto val="1"/>
        <c:lblAlgn val="ctr"/>
        <c:lblOffset val="100"/>
        <c:noMultiLvlLbl val="0"/>
      </c:catAx>
      <c:valAx>
        <c:axId val="115212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extTo"/>
        <c:crossAx val="114931712"/>
        <c:crosses val="autoZero"/>
        <c:crossBetween val="between"/>
      </c:valAx>
      <c:valAx>
        <c:axId val="115212864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</c:spPr>
        <c:crossAx val="115077120"/>
        <c:crosses val="max"/>
        <c:crossBetween val="between"/>
      </c:valAx>
      <c:catAx>
        <c:axId val="115077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52128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3523622047244095E-2"/>
          <c:y val="0.89929562208576042"/>
          <c:w val="0.90008748906386693"/>
          <c:h val="0.100704377914239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9.5076580317500301E-3"/>
                  <c:y val="1.2856567276290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'Indicadores de Energia UFGD'!$C$6:$K$6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'Indicadores de Energia UFGD'!$C$12:$K$12</c:f>
              <c:numCache>
                <c:formatCode>#,##0.00</c:formatCode>
                <c:ptCount val="9"/>
                <c:pt idx="0">
                  <c:v>96.257848217007009</c:v>
                </c:pt>
                <c:pt idx="1">
                  <c:v>232.80873410724158</c:v>
                </c:pt>
                <c:pt idx="2">
                  <c:v>232.43991312741312</c:v>
                </c:pt>
                <c:pt idx="3">
                  <c:v>303.75068895829509</c:v>
                </c:pt>
                <c:pt idx="4">
                  <c:v>335.94736842105266</c:v>
                </c:pt>
                <c:pt idx="5">
                  <c:v>330.06480380499403</c:v>
                </c:pt>
                <c:pt idx="6">
                  <c:v>360.2918005308004</c:v>
                </c:pt>
                <c:pt idx="7">
                  <c:v>342.13688034688857</c:v>
                </c:pt>
                <c:pt idx="8">
                  <c:v>432.00921985815603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762112"/>
        <c:axId val="115214592"/>
        <c:axId val="0"/>
      </c:bar3DChart>
      <c:catAx>
        <c:axId val="11676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214592"/>
        <c:crosses val="autoZero"/>
        <c:auto val="1"/>
        <c:lblAlgn val="ctr"/>
        <c:lblOffset val="100"/>
        <c:noMultiLvlLbl val="0"/>
      </c:catAx>
      <c:valAx>
        <c:axId val="1152145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167621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v>Consumo - kWh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UFGD'!$C$107:$K$107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'Indicadores de Energia UFGD'!$C$120:$K$120</c:f>
              <c:numCache>
                <c:formatCode>#,##0</c:formatCode>
                <c:ptCount val="9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62624"/>
        <c:axId val="115216320"/>
      </c:lineChart>
      <c:lineChart>
        <c:grouping val="standard"/>
        <c:varyColors val="0"/>
        <c:ser>
          <c:idx val="0"/>
          <c:order val="0"/>
          <c:tx>
            <c:v>Comunidade Acadêmica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UFGD'!$C$107:$K$107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'Indicadores de Energia UFGD'!$C$140:$K$140</c:f>
              <c:numCache>
                <c:formatCode>#,##0</c:formatCode>
                <c:ptCount val="9"/>
                <c:pt idx="0">
                  <c:v>3281</c:v>
                </c:pt>
                <c:pt idx="1">
                  <c:v>3618</c:v>
                </c:pt>
                <c:pt idx="2">
                  <c:v>4144</c:v>
                </c:pt>
                <c:pt idx="3">
                  <c:v>5443</c:v>
                </c:pt>
                <c:pt idx="4">
                  <c:v>5719</c:v>
                </c:pt>
                <c:pt idx="5">
                  <c:v>6728</c:v>
                </c:pt>
                <c:pt idx="6">
                  <c:v>7159</c:v>
                </c:pt>
                <c:pt idx="7">
                  <c:v>8533</c:v>
                </c:pt>
                <c:pt idx="8">
                  <c:v>8460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64160"/>
        <c:axId val="115216896"/>
      </c:lineChart>
      <c:catAx>
        <c:axId val="1167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216320"/>
        <c:crosses val="autoZero"/>
        <c:auto val="1"/>
        <c:lblAlgn val="ctr"/>
        <c:lblOffset val="100"/>
        <c:noMultiLvlLbl val="0"/>
      </c:catAx>
      <c:valAx>
        <c:axId val="115216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16762624"/>
        <c:crosses val="autoZero"/>
        <c:crossBetween val="between"/>
      </c:valAx>
      <c:valAx>
        <c:axId val="11521689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</c:spPr>
        <c:crossAx val="116764160"/>
        <c:crosses val="max"/>
        <c:crossBetween val="between"/>
      </c:valAx>
      <c:catAx>
        <c:axId val="116764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2168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invertIfNegative val="0"/>
          <c:dLbls>
            <c:dLbl>
              <c:idx val="5"/>
              <c:layout>
                <c:manualLayout>
                  <c:x val="3.472222222222222E-3"/>
                  <c:y val="-2.249899273350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UFGD'!$C$13:$L$13</c:f>
              <c:numCache>
                <c:formatCode>"R$"\ #,##0.00</c:formatCode>
                <c:ptCount val="10"/>
                <c:pt idx="0">
                  <c:v>8.5288343669244799</c:v>
                </c:pt>
                <c:pt idx="1">
                  <c:v>20.034780336755468</c:v>
                </c:pt>
                <c:pt idx="2">
                  <c:v>17.714914671327243</c:v>
                </c:pt>
                <c:pt idx="3">
                  <c:v>19.888570120696254</c:v>
                </c:pt>
                <c:pt idx="4">
                  <c:v>17.404370299251053</c:v>
                </c:pt>
                <c:pt idx="5">
                  <c:v>21.118277277412702</c:v>
                </c:pt>
                <c:pt idx="6">
                  <c:v>20.664527906702542</c:v>
                </c:pt>
                <c:pt idx="7">
                  <c:v>19.956548321731255</c:v>
                </c:pt>
                <c:pt idx="8">
                  <c:v>27.377225423950382</c:v>
                </c:pt>
                <c:pt idx="9">
                  <c:v>32.183242085028347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419648"/>
        <c:axId val="115219776"/>
        <c:axId val="0"/>
      </c:bar3DChart>
      <c:catAx>
        <c:axId val="1154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219776"/>
        <c:crosses val="autoZero"/>
        <c:auto val="1"/>
        <c:lblAlgn val="ctr"/>
        <c:lblOffset val="100"/>
        <c:noMultiLvlLbl val="0"/>
      </c:catAx>
      <c:valAx>
        <c:axId val="1152197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one"/>
        <c:crossAx val="115419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71855861767281"/>
          <c:y val="3.5685072816762531E-2"/>
          <c:w val="0.54563484251968508"/>
          <c:h val="0.73570390212001757"/>
        </c:manualLayout>
      </c:layout>
      <c:lineChart>
        <c:grouping val="standard"/>
        <c:varyColors val="0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>
                  <c:v>1259932.93</c:v>
                </c:pt>
                <c:pt idx="8">
                  <c:v>1794758.0899999999</c:v>
                </c:pt>
                <c:pt idx="9">
                  <c:v>2345217.31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420160"/>
        <c:axId val="115541120"/>
      </c:lineChart>
      <c:lineChart>
        <c:grouping val="standard"/>
        <c:varyColors val="0"/>
        <c:ser>
          <c:idx val="0"/>
          <c:order val="0"/>
          <c:tx>
            <c:v>Área Construída - m2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UFGD'!$C$145:$L$145</c:f>
              <c:numCache>
                <c:formatCode>#,##0</c:formatCode>
                <c:ptCount val="10"/>
                <c:pt idx="0">
                  <c:v>22115.45</c:v>
                </c:pt>
                <c:pt idx="1">
                  <c:v>25796.760000000002</c:v>
                </c:pt>
                <c:pt idx="2">
                  <c:v>31280.81</c:v>
                </c:pt>
                <c:pt idx="3">
                  <c:v>36853.67</c:v>
                </c:pt>
                <c:pt idx="4">
                  <c:v>45401.009999999995</c:v>
                </c:pt>
                <c:pt idx="5">
                  <c:v>48709.99</c:v>
                </c:pt>
                <c:pt idx="6">
                  <c:v>59623.49</c:v>
                </c:pt>
                <c:pt idx="7">
                  <c:v>63133.81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55488"/>
        <c:axId val="115541696"/>
      </c:lineChart>
      <c:catAx>
        <c:axId val="11542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541120"/>
        <c:crosses val="autoZero"/>
        <c:auto val="1"/>
        <c:lblAlgn val="ctr"/>
        <c:lblOffset val="100"/>
        <c:noMultiLvlLbl val="0"/>
      </c:catAx>
      <c:valAx>
        <c:axId val="1155411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extTo"/>
        <c:crossAx val="115420160"/>
        <c:crosses val="autoZero"/>
        <c:crossBetween val="between"/>
      </c:valAx>
      <c:valAx>
        <c:axId val="11554169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</c:spPr>
        <c:crossAx val="117055488"/>
        <c:crosses val="max"/>
        <c:crossBetween val="between"/>
      </c:valAx>
      <c:catAx>
        <c:axId val="117055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55416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2585575240594912E-2"/>
          <c:y val="0.9012347366225899"/>
          <c:w val="0.94269220253718289"/>
          <c:h val="8.1419526999803607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Demanda - kW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UFGD'!$C$14:$L$14</c:f>
              <c:numCache>
                <c:formatCode>#,##0.00</c:formatCode>
                <c:ptCount val="10"/>
                <c:pt idx="0">
                  <c:v>14.28060473560339</c:v>
                </c:pt>
                <c:pt idx="1">
                  <c:v>32.651464757589707</c:v>
                </c:pt>
                <c:pt idx="2">
                  <c:v>30.793032533364705</c:v>
                </c:pt>
                <c:pt idx="3">
                  <c:v>44.861610797513521</c:v>
                </c:pt>
                <c:pt idx="4">
                  <c:v>42.318067373391038</c:v>
                </c:pt>
                <c:pt idx="5">
                  <c:v>45.58974452673877</c:v>
                </c:pt>
                <c:pt idx="6">
                  <c:v>43.26028214718729</c:v>
                </c:pt>
                <c:pt idx="7">
                  <c:v>46.24232245764987</c:v>
                </c:pt>
                <c:pt idx="8">
                  <c:v>55.750259203457894</c:v>
                </c:pt>
                <c:pt idx="9">
                  <c:v>47.907953752643728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058048"/>
        <c:axId val="115544000"/>
        <c:axId val="0"/>
      </c:bar3DChart>
      <c:catAx>
        <c:axId val="1170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544000"/>
        <c:crosses val="autoZero"/>
        <c:auto val="1"/>
        <c:lblAlgn val="ctr"/>
        <c:lblOffset val="100"/>
        <c:noMultiLvlLbl val="0"/>
      </c:catAx>
      <c:valAx>
        <c:axId val="115544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17058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54133858267717"/>
          <c:y val="3.5685072816762531E-2"/>
          <c:w val="0.6338120625546807"/>
          <c:h val="0.77526897558467012"/>
        </c:manualLayout>
      </c:layout>
      <c:lineChart>
        <c:grouping val="standard"/>
        <c:varyColors val="0"/>
        <c:ser>
          <c:idx val="1"/>
          <c:order val="1"/>
          <c:tx>
            <c:v>Consumo - kWh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817920"/>
        <c:axId val="115545728"/>
      </c:lineChart>
      <c:lineChart>
        <c:grouping val="standard"/>
        <c:varyColors val="0"/>
        <c:ser>
          <c:idx val="0"/>
          <c:order val="0"/>
          <c:tx>
            <c:v>Área Construída - m2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UFGD'!$C$145:$L$145</c:f>
              <c:numCache>
                <c:formatCode>#,##0</c:formatCode>
                <c:ptCount val="10"/>
                <c:pt idx="0">
                  <c:v>22115.45</c:v>
                </c:pt>
                <c:pt idx="1">
                  <c:v>25796.760000000002</c:v>
                </c:pt>
                <c:pt idx="2">
                  <c:v>31280.81</c:v>
                </c:pt>
                <c:pt idx="3">
                  <c:v>36853.67</c:v>
                </c:pt>
                <c:pt idx="4">
                  <c:v>45401.009999999995</c:v>
                </c:pt>
                <c:pt idx="5">
                  <c:v>48709.99</c:v>
                </c:pt>
                <c:pt idx="6">
                  <c:v>59623.49</c:v>
                </c:pt>
                <c:pt idx="7">
                  <c:v>63133.81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58560"/>
        <c:axId val="115546304"/>
      </c:lineChart>
      <c:catAx>
        <c:axId val="1168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545728"/>
        <c:crosses val="autoZero"/>
        <c:auto val="1"/>
        <c:lblAlgn val="ctr"/>
        <c:lblOffset val="100"/>
        <c:noMultiLvlLbl val="0"/>
      </c:catAx>
      <c:valAx>
        <c:axId val="1155457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16817920"/>
        <c:crosses val="autoZero"/>
        <c:crossBetween val="between"/>
      </c:valAx>
      <c:valAx>
        <c:axId val="11554630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</c:spPr>
        <c:crossAx val="117058560"/>
        <c:crosses val="max"/>
        <c:crossBetween val="between"/>
      </c:valAx>
      <c:catAx>
        <c:axId val="117058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55463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1613353018372692E-2"/>
          <c:y val="0.91858047300019641"/>
          <c:w val="0.8836644247594051"/>
          <c:h val="8.1419526999803607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53682241934133"/>
          <c:y val="4.3967989656647867E-2"/>
          <c:w val="0.85740211290463508"/>
          <c:h val="0.46514368669467282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Total_Unidades!$B$528</c:f>
              <c:strCache>
                <c:ptCount val="1"/>
                <c:pt idx="0">
                  <c:v>Total do C. de Ponta</c:v>
                </c:pt>
              </c:strCache>
            </c:strRef>
          </c:tx>
          <c:spPr>
            <a:noFill/>
          </c:spPr>
          <c:invertIfNegative val="0"/>
          <c:val>
            <c:numRef>
              <c:f>Total_Unidades!$C$528:$L$528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132062</c:v>
                </c:pt>
                <c:pt idx="4">
                  <c:v>167485</c:v>
                </c:pt>
                <c:pt idx="5">
                  <c:v>213472</c:v>
                </c:pt>
                <c:pt idx="6">
                  <c:v>242344</c:v>
                </c:pt>
                <c:pt idx="7">
                  <c:v>304826</c:v>
                </c:pt>
                <c:pt idx="8">
                  <c:v>385414</c:v>
                </c:pt>
                <c:pt idx="9">
                  <c:v>337356</c:v>
                </c:pt>
              </c:numCache>
            </c:numRef>
          </c:val>
        </c:ser>
        <c:ser>
          <c:idx val="2"/>
          <c:order val="3"/>
          <c:tx>
            <c:strRef>
              <c:f>Total_Unidades!$B$529</c:f>
              <c:strCache>
                <c:ptCount val="1"/>
                <c:pt idx="0">
                  <c:v>Média do C. de Ponta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Total_Unidades!$C$529:$L$529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13206.2</c:v>
                </c:pt>
                <c:pt idx="4">
                  <c:v>13957.083333333334</c:v>
                </c:pt>
                <c:pt idx="5">
                  <c:v>17789.333333333332</c:v>
                </c:pt>
                <c:pt idx="6">
                  <c:v>20195.333333333332</c:v>
                </c:pt>
                <c:pt idx="7">
                  <c:v>25402.166666666668</c:v>
                </c:pt>
                <c:pt idx="8">
                  <c:v>32117.833333333332</c:v>
                </c:pt>
                <c:pt idx="9">
                  <c:v>28113</c:v>
                </c:pt>
              </c:numCache>
            </c:numRef>
          </c:val>
        </c:ser>
        <c:ser>
          <c:idx val="3"/>
          <c:order val="4"/>
          <c:tx>
            <c:strRef>
              <c:f>Total_Unidades!$B$530</c:f>
              <c:strCache>
                <c:ptCount val="1"/>
                <c:pt idx="0">
                  <c:v>Total do C. Fora de Ponta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Total_Unidades!$C$530:$L$530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1521253</c:v>
                </c:pt>
                <c:pt idx="4">
                  <c:v>1753798</c:v>
                </c:pt>
                <c:pt idx="5">
                  <c:v>2007204</c:v>
                </c:pt>
                <c:pt idx="6">
                  <c:v>2336985</c:v>
                </c:pt>
                <c:pt idx="7">
                  <c:v>2614628</c:v>
                </c:pt>
                <c:pt idx="8">
                  <c:v>3269384</c:v>
                </c:pt>
                <c:pt idx="9">
                  <c:v>3153733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114254848"/>
        <c:axId val="68139200"/>
      </c:barChart>
      <c:lineChart>
        <c:grouping val="standard"/>
        <c:varyColors val="0"/>
        <c:ser>
          <c:idx val="1"/>
          <c:order val="0"/>
          <c:tx>
            <c:strRef>
              <c:f>Total_Unidades!$B$526</c:f>
              <c:strCache>
                <c:ptCount val="1"/>
                <c:pt idx="0">
                  <c:v>Valor Total Pago(R$)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Total_Unidades!$C$526:$L$526</c:f>
              <c:numCache>
                <c:formatCode>"R$ "#,##0.00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 formatCode="_-[$R$-416]\ * #,##0.00_-;\-[$R$-416]\ * #,##0.00_-;_-[$R$-416]\ * &quot;-&quot;??_-;_-@_-">
                  <c:v>1259932.93</c:v>
                </c:pt>
                <c:pt idx="8" formatCode="_-[$R$-416]\ * #,##0.00_-;\-[$R$-416]\ * #,##0.00_-;_-[$R$-416]\ * &quot;-&quot;??_-;_-@_-">
                  <c:v>1794758.0899999999</c:v>
                </c:pt>
                <c:pt idx="9" formatCode="_-[$R$-416]\ * #,##0.00_-;\-[$R$-416]\ * #,##0.00_-;_-[$R$-416]\ * &quot;-&quot;??_-;_-@_-">
                  <c:v>2345217.31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Total_Unidades!$B$527</c:f>
              <c:strCache>
                <c:ptCount val="1"/>
                <c:pt idx="0">
                  <c:v>Média do Valor Total Pago(R$)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Total_Unidades!$C$527:$L$527</c:f>
              <c:numCache>
                <c:formatCode>"R$ "#,##0.00</c:formatCode>
                <c:ptCount val="10"/>
                <c:pt idx="0">
                  <c:v>31436.501666666667</c:v>
                </c:pt>
                <c:pt idx="1">
                  <c:v>43069.368333333332</c:v>
                </c:pt>
                <c:pt idx="2">
                  <c:v>46178.073333333334</c:v>
                </c:pt>
                <c:pt idx="3">
                  <c:v>61080.566666666658</c:v>
                </c:pt>
                <c:pt idx="4">
                  <c:v>65847.999166666661</c:v>
                </c:pt>
                <c:pt idx="5">
                  <c:v>85722.589583333334</c:v>
                </c:pt>
                <c:pt idx="6">
                  <c:v>102674.27274999999</c:v>
                </c:pt>
                <c:pt idx="7" formatCode="_-[$R$-416]\ * #,##0.00_-;\-[$R$-416]\ * #,##0.00_-;_-[$R$-416]\ * &quot;-&quot;??_-;_-@_-">
                  <c:v>104994.41083333333</c:v>
                </c:pt>
                <c:pt idx="8" formatCode="_-[$R$-416]\ * #,##0.00_-;\-[$R$-416]\ * #,##0.00_-;_-[$R$-416]\ * &quot;-&quot;??_-;_-@_-">
                  <c:v>149563.17416666666</c:v>
                </c:pt>
                <c:pt idx="9" formatCode="_-[$R$-416]\ * #,##0.00_-;\-[$R$-416]\ * #,##0.00_-;_-[$R$-416]\ * &quot;-&quot;??_-;_-@_-">
                  <c:v>195434.77583333335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Total_Unidades!$B$531</c:f>
              <c:strCache>
                <c:ptCount val="1"/>
                <c:pt idx="0">
                  <c:v>Média do C. Fora de Ponta</c:v>
                </c:pt>
              </c:strCache>
            </c:strRef>
          </c:tx>
          <c:spPr>
            <a:ln w="50800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Total_Unidades!$C$531:$L$531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126771.08333333333</c:v>
                </c:pt>
                <c:pt idx="4">
                  <c:v>146149.83333333334</c:v>
                </c:pt>
                <c:pt idx="5">
                  <c:v>167267</c:v>
                </c:pt>
                <c:pt idx="6">
                  <c:v>194748.75</c:v>
                </c:pt>
                <c:pt idx="7">
                  <c:v>217885.66666666666</c:v>
                </c:pt>
                <c:pt idx="8">
                  <c:v>272448.66666666669</c:v>
                </c:pt>
                <c:pt idx="9">
                  <c:v>262811.08333333331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Total_Unidades!$B$532</c:f>
              <c:strCache>
                <c:ptCount val="1"/>
                <c:pt idx="0">
                  <c:v>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Total_Unidades!$C$532:$L$532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Total_Unidades!$B$533</c:f>
              <c:strCache>
                <c:ptCount val="1"/>
                <c:pt idx="0">
                  <c:v>Média do Consumo Total (kWh)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Total_Unidades!$C$533:$L$533</c:f>
              <c:numCache>
                <c:formatCode>#,##0</c:formatCode>
                <c:ptCount val="10"/>
                <c:pt idx="0">
                  <c:v>52637</c:v>
                </c:pt>
                <c:pt idx="1">
                  <c:v>70191.833333333328</c:v>
                </c:pt>
                <c:pt idx="2">
                  <c:v>80269.25</c:v>
                </c:pt>
                <c:pt idx="3">
                  <c:v>137776.25</c:v>
                </c:pt>
                <c:pt idx="4">
                  <c:v>160106.91666666666</c:v>
                </c:pt>
                <c:pt idx="5">
                  <c:v>185056.33333333334</c:v>
                </c:pt>
                <c:pt idx="6">
                  <c:v>214944.08333333334</c:v>
                </c:pt>
                <c:pt idx="7">
                  <c:v>243287.83333333334</c:v>
                </c:pt>
                <c:pt idx="8">
                  <c:v>304566.5</c:v>
                </c:pt>
                <c:pt idx="9">
                  <c:v>290924.08333333331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Total_Unidades!$B$534</c:f>
              <c:strCache>
                <c:ptCount val="1"/>
                <c:pt idx="0">
                  <c:v>Total da Demanda 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Total_Unidades!$C$534:$L$534</c:f>
              <c:numCache>
                <c:formatCode>#,##0</c:formatCode>
                <c:ptCount val="10"/>
                <c:pt idx="0">
                  <c:v>1656</c:v>
                </c:pt>
                <c:pt idx="1">
                  <c:v>3853</c:v>
                </c:pt>
                <c:pt idx="2">
                  <c:v>4273</c:v>
                </c:pt>
                <c:pt idx="3">
                  <c:v>7070.32</c:v>
                </c:pt>
                <c:pt idx="4">
                  <c:v>8162.24</c:v>
                </c:pt>
                <c:pt idx="5">
                  <c:v>9478.8499999999985</c:v>
                </c:pt>
                <c:pt idx="6">
                  <c:v>10585.63</c:v>
                </c:pt>
                <c:pt idx="7">
                  <c:v>12192.369999999997</c:v>
                </c:pt>
                <c:pt idx="8">
                  <c:v>14292.569999999998</c:v>
                </c:pt>
                <c:pt idx="9">
                  <c:v>12995.869999999999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Total_Unidades!$B$535</c:f>
              <c:strCache>
                <c:ptCount val="1"/>
                <c:pt idx="0">
                  <c:v>Média da Demanda </c:v>
                </c:pt>
              </c:strCache>
            </c:strRef>
          </c:tx>
          <c:marker>
            <c:symbol val="none"/>
          </c:marker>
          <c:cat>
            <c:strRef>
              <c:f>Total_Unidades!$C$525:$L$525</c:f>
              <c:strCache>
                <c:ptCount val="10"/>
                <c:pt idx="0">
                  <c:v>Ano 2006</c:v>
                </c:pt>
                <c:pt idx="1">
                  <c:v>Ano 2007</c:v>
                </c:pt>
                <c:pt idx="2">
                  <c:v>Ano 2008</c:v>
                </c:pt>
                <c:pt idx="3">
                  <c:v>Ano 2009</c:v>
                </c:pt>
                <c:pt idx="4">
                  <c:v>Ano 2010</c:v>
                </c:pt>
                <c:pt idx="5">
                  <c:v>Ano 2011</c:v>
                </c:pt>
                <c:pt idx="6">
                  <c:v>Ano 2012</c:v>
                </c:pt>
                <c:pt idx="7">
                  <c:v>Ano 2013</c:v>
                </c:pt>
                <c:pt idx="8">
                  <c:v>Ano 2014</c:v>
                </c:pt>
                <c:pt idx="9">
                  <c:v>Ano 2015</c:v>
                </c:pt>
              </c:strCache>
            </c:strRef>
          </c:cat>
          <c:val>
            <c:numRef>
              <c:f>Total_Unidades!$C$535:$L$535</c:f>
              <c:numCache>
                <c:formatCode>#,##0</c:formatCode>
                <c:ptCount val="10"/>
                <c:pt idx="0">
                  <c:v>276</c:v>
                </c:pt>
                <c:pt idx="1">
                  <c:v>321.08333333333331</c:v>
                </c:pt>
                <c:pt idx="2">
                  <c:v>356.08333333333331</c:v>
                </c:pt>
                <c:pt idx="3">
                  <c:v>589.19333333333327</c:v>
                </c:pt>
                <c:pt idx="4">
                  <c:v>680.18666666666661</c:v>
                </c:pt>
                <c:pt idx="5">
                  <c:v>789.90416666666658</c:v>
                </c:pt>
                <c:pt idx="6">
                  <c:v>882.13583333333327</c:v>
                </c:pt>
                <c:pt idx="7">
                  <c:v>1016.0308333333331</c:v>
                </c:pt>
                <c:pt idx="8">
                  <c:v>1191.0474999999999</c:v>
                </c:pt>
                <c:pt idx="9">
                  <c:v>1082.9891666666665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54848"/>
        <c:axId val="68139200"/>
      </c:lineChart>
      <c:catAx>
        <c:axId val="1142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139200"/>
        <c:crosses val="autoZero"/>
        <c:auto val="1"/>
        <c:lblAlgn val="ctr"/>
        <c:lblOffset val="100"/>
        <c:noMultiLvlLbl val="1"/>
      </c:catAx>
      <c:valAx>
        <c:axId val="6813920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11425484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178094006037"/>
          <c:y val="4.6532466832057001E-2"/>
          <c:w val="0.85740211290463508"/>
          <c:h val="0.5968361018228879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'G_Unidade 2_THSV'!$I$292</c:f>
              <c:strCache>
                <c:ptCount val="1"/>
                <c:pt idx="0">
                  <c:v>Consumo (kWh) Ponta</c:v>
                </c:pt>
              </c:strCache>
            </c:strRef>
          </c:tx>
          <c:spPr>
            <a:noFill/>
            <a:ln w="50800">
              <a:noFill/>
            </a:ln>
          </c:spPr>
          <c:invertIfNegative val="0"/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2_THSV'!$I$293:$I$304</c:f>
              <c:numCache>
                <c:formatCode>#,##0</c:formatCode>
                <c:ptCount val="12"/>
                <c:pt idx="0">
                  <c:v>14782</c:v>
                </c:pt>
                <c:pt idx="1">
                  <c:v>16202</c:v>
                </c:pt>
                <c:pt idx="2">
                  <c:v>36594</c:v>
                </c:pt>
                <c:pt idx="3">
                  <c:v>32436</c:v>
                </c:pt>
                <c:pt idx="4">
                  <c:v>27192</c:v>
                </c:pt>
                <c:pt idx="5">
                  <c:v>20459</c:v>
                </c:pt>
                <c:pt idx="6">
                  <c:v>18631</c:v>
                </c:pt>
                <c:pt idx="7">
                  <c:v>19146</c:v>
                </c:pt>
                <c:pt idx="8">
                  <c:v>19577</c:v>
                </c:pt>
                <c:pt idx="9">
                  <c:v>27480</c:v>
                </c:pt>
                <c:pt idx="10">
                  <c:v>34090</c:v>
                </c:pt>
                <c:pt idx="11">
                  <c:v>25678</c:v>
                </c:pt>
              </c:numCache>
            </c:numRef>
          </c:val>
        </c:ser>
        <c:ser>
          <c:idx val="0"/>
          <c:order val="1"/>
          <c:tx>
            <c:strRef>
              <c:f>'G_Unidade 2_THSV'!$J$292</c:f>
              <c:strCache>
                <c:ptCount val="1"/>
                <c:pt idx="0">
                  <c:v>Consumo (KWh) F. Ponta</c:v>
                </c:pt>
              </c:strCache>
            </c:strRef>
          </c:tx>
          <c:spPr>
            <a:noFill/>
          </c:spPr>
          <c:invertIfNegative val="0"/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2_THSV'!$J$293:$J$304</c:f>
              <c:numCache>
                <c:formatCode>#,##0</c:formatCode>
                <c:ptCount val="12"/>
                <c:pt idx="0">
                  <c:v>189242</c:v>
                </c:pt>
                <c:pt idx="1">
                  <c:v>216073</c:v>
                </c:pt>
                <c:pt idx="2">
                  <c:v>289012</c:v>
                </c:pt>
                <c:pt idx="3">
                  <c:v>268681</c:v>
                </c:pt>
                <c:pt idx="4">
                  <c:v>217001</c:v>
                </c:pt>
                <c:pt idx="5">
                  <c:v>193824</c:v>
                </c:pt>
                <c:pt idx="6">
                  <c:v>163858</c:v>
                </c:pt>
                <c:pt idx="7">
                  <c:v>180714</c:v>
                </c:pt>
                <c:pt idx="8">
                  <c:v>196611</c:v>
                </c:pt>
                <c:pt idx="9">
                  <c:v>259659</c:v>
                </c:pt>
                <c:pt idx="10">
                  <c:v>279297</c:v>
                </c:pt>
                <c:pt idx="11">
                  <c:v>225398</c:v>
                </c:pt>
              </c:numCache>
            </c:numRef>
          </c:val>
        </c:ser>
        <c:ser>
          <c:idx val="2"/>
          <c:order val="3"/>
          <c:tx>
            <c:strRef>
              <c:f>'G_Unidade 2_THSV'!$L$292</c:f>
              <c:strCache>
                <c:ptCount val="1"/>
                <c:pt idx="0">
                  <c:v>Valor Total (R$) Pago a Enersul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2_THSV'!$L$293:$L$304</c:f>
              <c:numCache>
                <c:formatCode>_-[$R$-416]\ * #,##0.00_-;\-[$R$-416]\ * #,##0.00_-;_-[$R$-416]\ * "-"??_-;_-@_-</c:formatCode>
                <c:ptCount val="12"/>
                <c:pt idx="0">
                  <c:v>91717.21</c:v>
                </c:pt>
                <c:pt idx="1">
                  <c:v>99349.29</c:v>
                </c:pt>
                <c:pt idx="2">
                  <c:v>190428.35</c:v>
                </c:pt>
                <c:pt idx="3">
                  <c:v>188693.43</c:v>
                </c:pt>
                <c:pt idx="4">
                  <c:v>152414.6</c:v>
                </c:pt>
                <c:pt idx="5">
                  <c:v>148966.69</c:v>
                </c:pt>
                <c:pt idx="6">
                  <c:v>140514.01</c:v>
                </c:pt>
                <c:pt idx="7">
                  <c:v>127804.52</c:v>
                </c:pt>
                <c:pt idx="8">
                  <c:v>128852.95</c:v>
                </c:pt>
                <c:pt idx="9">
                  <c:v>195058.38</c:v>
                </c:pt>
                <c:pt idx="10">
                  <c:v>195375.59</c:v>
                </c:pt>
                <c:pt idx="11">
                  <c:v>168211.06</c:v>
                </c:pt>
              </c:numCache>
            </c:numRef>
          </c:val>
        </c:ser>
        <c:ser>
          <c:idx val="3"/>
          <c:order val="4"/>
          <c:tx>
            <c:strRef>
              <c:f>'G_Unidade 2_THSV'!$M$292</c:f>
              <c:strCache>
                <c:ptCount val="1"/>
                <c:pt idx="0">
                  <c:v>Retenção Inst. Normativa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2_THSV'!$M$293:$M$304</c:f>
              <c:numCache>
                <c:formatCode>_-[$R$-416]\ * #,##0.00_-;\-[$R$-416]\ * #,##0.00_-;_-[$R$-416]\ * "-"??_-;_-@_-</c:formatCode>
                <c:ptCount val="12"/>
                <c:pt idx="0">
                  <c:v>6254.2099999999991</c:v>
                </c:pt>
                <c:pt idx="1">
                  <c:v>6728.4199999999992</c:v>
                </c:pt>
                <c:pt idx="2">
                  <c:v>12509.42</c:v>
                </c:pt>
                <c:pt idx="3">
                  <c:v>12316.45</c:v>
                </c:pt>
                <c:pt idx="4">
                  <c:v>10073.56</c:v>
                </c:pt>
                <c:pt idx="5">
                  <c:v>9859.33</c:v>
                </c:pt>
                <c:pt idx="6">
                  <c:v>9334.1200000000008</c:v>
                </c:pt>
                <c:pt idx="7">
                  <c:v>8544.42</c:v>
                </c:pt>
                <c:pt idx="8">
                  <c:v>8609.56</c:v>
                </c:pt>
                <c:pt idx="9">
                  <c:v>13118.45</c:v>
                </c:pt>
                <c:pt idx="10">
                  <c:v>12759.09</c:v>
                </c:pt>
                <c:pt idx="11">
                  <c:v>11068.21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114256896"/>
        <c:axId val="71202432"/>
      </c:barChart>
      <c:lineChart>
        <c:grouping val="standard"/>
        <c:varyColors val="0"/>
        <c:ser>
          <c:idx val="5"/>
          <c:order val="2"/>
          <c:tx>
            <c:strRef>
              <c:f>'G_Unidade 2_THSV'!$K$292</c:f>
              <c:strCache>
                <c:ptCount val="1"/>
                <c:pt idx="0">
                  <c:v>Demanda (kW)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2_THSV'!$K$293:$K$304</c:f>
              <c:numCache>
                <c:formatCode>#,##0</c:formatCode>
                <c:ptCount val="12"/>
                <c:pt idx="0">
                  <c:v>756</c:v>
                </c:pt>
                <c:pt idx="1">
                  <c:v>839.52</c:v>
                </c:pt>
                <c:pt idx="2">
                  <c:v>1234.08</c:v>
                </c:pt>
                <c:pt idx="3">
                  <c:v>1173.5999999999999</c:v>
                </c:pt>
                <c:pt idx="4">
                  <c:v>987.84</c:v>
                </c:pt>
                <c:pt idx="5">
                  <c:v>954.72</c:v>
                </c:pt>
                <c:pt idx="6">
                  <c:v>452.16</c:v>
                </c:pt>
                <c:pt idx="7">
                  <c:v>508.32</c:v>
                </c:pt>
                <c:pt idx="8">
                  <c:v>675.36</c:v>
                </c:pt>
                <c:pt idx="9">
                  <c:v>833.76</c:v>
                </c:pt>
                <c:pt idx="10">
                  <c:v>1180.8</c:v>
                </c:pt>
                <c:pt idx="11">
                  <c:v>1175.04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'G_Unidade 2_THSV'!$N$292</c:f>
              <c:strCache>
                <c:ptCount val="1"/>
                <c:pt idx="0">
                  <c:v>Valor Total Pago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6.5709195079689003E-2"/>
                  <c:y val="-4.5078465553510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691105471711779E-2"/>
                  <c:y val="-2.9007503376114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691105471711717E-2"/>
                  <c:y val="-3.2221645195186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596907361170398E-2"/>
                  <c:y val="-5.7934779747768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1785303582253042E-2"/>
                  <c:y val="-1.6150936099823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R$&quot;\ #,##0.00" sourceLinked="0"/>
            <c:txPr>
              <a:bodyPr/>
              <a:lstStyle/>
              <a:p>
                <a:pPr>
                  <a:defRPr sz="700">
                    <a:latin typeface="+mn-lt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'G_Unidade 2_THSV'!$G$293:$G$304</c:f>
              <c:numCache>
                <c:formatCode>mmm\-yy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'G_Unidade 2_THSV'!$N$293:$N$304</c:f>
              <c:numCache>
                <c:formatCode>_-[$R$-416]\ * #,##0.00_-;\-[$R$-416]\ * #,##0.00_-;_-[$R$-416]\ * "-"??_-;_-@_-</c:formatCode>
                <c:ptCount val="12"/>
                <c:pt idx="0">
                  <c:v>97971.420000000013</c:v>
                </c:pt>
                <c:pt idx="1">
                  <c:v>106077.70999999999</c:v>
                </c:pt>
                <c:pt idx="2">
                  <c:v>202937.77000000002</c:v>
                </c:pt>
                <c:pt idx="3">
                  <c:v>201009.88</c:v>
                </c:pt>
                <c:pt idx="4">
                  <c:v>162488.16</c:v>
                </c:pt>
                <c:pt idx="5">
                  <c:v>158826.01999999999</c:v>
                </c:pt>
                <c:pt idx="6">
                  <c:v>149848.13</c:v>
                </c:pt>
                <c:pt idx="7">
                  <c:v>136348.94</c:v>
                </c:pt>
                <c:pt idx="8">
                  <c:v>137462.51</c:v>
                </c:pt>
                <c:pt idx="9">
                  <c:v>208176.83000000002</c:v>
                </c:pt>
                <c:pt idx="10">
                  <c:v>208134.68</c:v>
                </c:pt>
                <c:pt idx="11">
                  <c:v>179279.27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56896"/>
        <c:axId val="71202432"/>
      </c:lineChart>
      <c:dateAx>
        <c:axId val="1142568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71202432"/>
        <c:crosses val="autoZero"/>
        <c:auto val="1"/>
        <c:lblOffset val="100"/>
        <c:baseTimeUnit val="months"/>
      </c:dateAx>
      <c:valAx>
        <c:axId val="71202432"/>
        <c:scaling>
          <c:orientation val="minMax"/>
          <c:max val="2200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+mn-lt"/>
              </a:defRPr>
            </a:pPr>
            <a:endParaRPr lang="pt-BR"/>
          </a:p>
        </c:txPr>
        <c:crossAx val="11425689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>
            <a:solidFill>
              <a:srgbClr val="336600"/>
            </a:solidFill>
          </a:ln>
        </c:spPr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  <c:spPr>
        <a:solidFill>
          <a:schemeClr val="bg1"/>
        </a:solidFill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>
          <a:latin typeface="Arial" pitchFamily="34" charset="0"/>
          <a:ea typeface="Tahoma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3.472222222222222E-3"/>
                  <c:y val="1.2856567276290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UFGD'!$C$7:$L$7</c:f>
              <c:numCache>
                <c:formatCode>"R$"\ #,##0.00</c:formatCode>
                <c:ptCount val="10"/>
                <c:pt idx="0">
                  <c:v>657.20909407665511</c:v>
                </c:pt>
                <c:pt idx="1">
                  <c:v>1605.0696273291926</c:v>
                </c:pt>
                <c:pt idx="2">
                  <c:v>1112.7246586345382</c:v>
                </c:pt>
                <c:pt idx="3">
                  <c:v>1297.2863716814159</c:v>
                </c:pt>
                <c:pt idx="4">
                  <c:v>1240.4646624803768</c:v>
                </c:pt>
                <c:pt idx="5">
                  <c:v>1533.0418405365126</c:v>
                </c:pt>
                <c:pt idx="6">
                  <c:v>1685.4873775649792</c:v>
                </c:pt>
                <c:pt idx="7">
                  <c:v>1477.0608792497069</c:v>
                </c:pt>
                <c:pt idx="8">
                  <c:v>1807.4099597180261</c:v>
                </c:pt>
                <c:pt idx="9">
                  <c:v>2171.4975092592595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508352"/>
        <c:axId val="114393664"/>
        <c:axId val="0"/>
      </c:bar3DChart>
      <c:catAx>
        <c:axId val="10550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93664"/>
        <c:crosses val="autoZero"/>
        <c:auto val="1"/>
        <c:lblAlgn val="ctr"/>
        <c:lblOffset val="100"/>
        <c:noMultiLvlLbl val="0"/>
      </c:catAx>
      <c:valAx>
        <c:axId val="1143936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one"/>
        <c:crossAx val="105508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71855861767281"/>
          <c:y val="3.5685072816762531E-2"/>
          <c:w val="0.54549622703412071"/>
          <c:h val="0.75498875303445345"/>
        </c:manualLayout>
      </c:layout>
      <c:lineChart>
        <c:grouping val="standard"/>
        <c:varyColors val="0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>
                  <c:v>1259932.93</c:v>
                </c:pt>
                <c:pt idx="8">
                  <c:v>1794758.0899999999</c:v>
                </c:pt>
                <c:pt idx="9">
                  <c:v>2345217.31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06784"/>
        <c:axId val="114395392"/>
      </c:lineChart>
      <c:lineChart>
        <c:grouping val="standard"/>
        <c:varyColors val="0"/>
        <c:ser>
          <c:idx val="0"/>
          <c:order val="0"/>
          <c:tx>
            <c:v>Servidores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UFGD'!$C$110:$L$110</c:f>
              <c:numCache>
                <c:formatCode>0</c:formatCode>
                <c:ptCount val="10"/>
                <c:pt idx="0">
                  <c:v>287</c:v>
                </c:pt>
                <c:pt idx="1">
                  <c:v>322</c:v>
                </c:pt>
                <c:pt idx="2">
                  <c:v>498</c:v>
                </c:pt>
                <c:pt idx="3">
                  <c:v>565</c:v>
                </c:pt>
                <c:pt idx="4">
                  <c:v>637</c:v>
                </c:pt>
                <c:pt idx="5">
                  <c:v>671</c:v>
                </c:pt>
                <c:pt idx="6">
                  <c:v>731</c:v>
                </c:pt>
                <c:pt idx="7">
                  <c:v>853</c:v>
                </c:pt>
                <c:pt idx="8">
                  <c:v>993</c:v>
                </c:pt>
                <c:pt idx="9">
                  <c:v>1080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08320"/>
        <c:axId val="114395968"/>
      </c:lineChart>
      <c:catAx>
        <c:axId val="11480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95392"/>
        <c:crosses val="autoZero"/>
        <c:auto val="1"/>
        <c:lblAlgn val="ctr"/>
        <c:lblOffset val="100"/>
        <c:noMultiLvlLbl val="0"/>
      </c:catAx>
      <c:valAx>
        <c:axId val="1143953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extTo"/>
        <c:crossAx val="114806784"/>
        <c:crosses val="autoZero"/>
        <c:crossBetween val="between"/>
      </c:valAx>
      <c:valAx>
        <c:axId val="114395968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</c:spPr>
        <c:crossAx val="114808320"/>
        <c:crosses val="max"/>
        <c:crossBetween val="between"/>
      </c:valAx>
      <c:catAx>
        <c:axId val="114808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43959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4.4686406386701627E-2"/>
          <c:y val="0.89929562208576042"/>
          <c:w val="0.54559137139107605"/>
          <c:h val="0.100704377914239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3"/>
              <c:layout>
                <c:manualLayout>
                  <c:x val="6.9444444444443807E-3"/>
                  <c:y val="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UFGD'!$C$8:$L$8</c:f>
              <c:numCache>
                <c:formatCode>#,##0.00</c:formatCode>
                <c:ptCount val="10"/>
                <c:pt idx="0">
                  <c:v>1100.4250871080139</c:v>
                </c:pt>
                <c:pt idx="1">
                  <c:v>2615.8447204968943</c:v>
                </c:pt>
                <c:pt idx="2">
                  <c:v>1934.198795180723</c:v>
                </c:pt>
                <c:pt idx="3">
                  <c:v>2926.2212389380529</c:v>
                </c:pt>
                <c:pt idx="4">
                  <c:v>3016.1428571428573</c:v>
                </c:pt>
                <c:pt idx="5">
                  <c:v>3309.5022354694488</c:v>
                </c:pt>
                <c:pt idx="6">
                  <c:v>3528.4938440492474</c:v>
                </c:pt>
                <c:pt idx="7">
                  <c:v>3422.5720984759673</c:v>
                </c:pt>
                <c:pt idx="8">
                  <c:v>3680.5619335347433</c:v>
                </c:pt>
                <c:pt idx="9">
                  <c:v>3232.489814814815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905088"/>
        <c:axId val="114398272"/>
        <c:axId val="0"/>
      </c:bar3DChart>
      <c:catAx>
        <c:axId val="1149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398272"/>
        <c:crosses val="autoZero"/>
        <c:auto val="1"/>
        <c:lblAlgn val="ctr"/>
        <c:lblOffset val="100"/>
        <c:noMultiLvlLbl val="0"/>
      </c:catAx>
      <c:valAx>
        <c:axId val="1143982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114905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14701483361318"/>
          <c:y val="3.5685072816762531E-2"/>
          <c:w val="0.6112803188047643"/>
          <c:h val="0.70034834211021813"/>
        </c:manualLayout>
      </c:layout>
      <c:lineChart>
        <c:grouping val="standard"/>
        <c:varyColors val="0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UFGD'!$C$115:$L$115</c:f>
              <c:numCache>
                <c:formatCode>"R$"\ #,##0.00</c:formatCode>
                <c:ptCount val="10"/>
                <c:pt idx="0">
                  <c:v>188619.01</c:v>
                </c:pt>
                <c:pt idx="1">
                  <c:v>516832.42</c:v>
                </c:pt>
                <c:pt idx="2">
                  <c:v>554136.88</c:v>
                </c:pt>
                <c:pt idx="3">
                  <c:v>732966.79999999993</c:v>
                </c:pt>
                <c:pt idx="4">
                  <c:v>790175.99</c:v>
                </c:pt>
                <c:pt idx="5">
                  <c:v>1028671.075</c:v>
                </c:pt>
                <c:pt idx="6">
                  <c:v>1232091.2729999998</c:v>
                </c:pt>
                <c:pt idx="7">
                  <c:v>1259932.93</c:v>
                </c:pt>
                <c:pt idx="8">
                  <c:v>1794758.0899999999</c:v>
                </c:pt>
                <c:pt idx="9">
                  <c:v>2345217.31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05600"/>
        <c:axId val="114400000"/>
      </c:lineChart>
      <c:lineChart>
        <c:grouping val="standard"/>
        <c:varyColors val="0"/>
        <c:ser>
          <c:idx val="0"/>
          <c:order val="0"/>
          <c:tx>
            <c:v>Servidores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UFGD'!$C$110:$L$110</c:f>
              <c:numCache>
                <c:formatCode>0</c:formatCode>
                <c:ptCount val="10"/>
                <c:pt idx="0">
                  <c:v>287</c:v>
                </c:pt>
                <c:pt idx="1">
                  <c:v>322</c:v>
                </c:pt>
                <c:pt idx="2">
                  <c:v>498</c:v>
                </c:pt>
                <c:pt idx="3">
                  <c:v>565</c:v>
                </c:pt>
                <c:pt idx="4">
                  <c:v>637</c:v>
                </c:pt>
                <c:pt idx="5">
                  <c:v>671</c:v>
                </c:pt>
                <c:pt idx="6">
                  <c:v>731</c:v>
                </c:pt>
                <c:pt idx="7">
                  <c:v>853</c:v>
                </c:pt>
                <c:pt idx="8">
                  <c:v>993</c:v>
                </c:pt>
                <c:pt idx="9">
                  <c:v>1080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07136"/>
        <c:axId val="114400576"/>
      </c:lineChart>
      <c:catAx>
        <c:axId val="11490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400000"/>
        <c:crosses val="autoZero"/>
        <c:auto val="1"/>
        <c:lblAlgn val="ctr"/>
        <c:lblOffset val="100"/>
        <c:noMultiLvlLbl val="0"/>
      </c:catAx>
      <c:valAx>
        <c:axId val="114400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extTo"/>
        <c:crossAx val="114905600"/>
        <c:crosses val="autoZero"/>
        <c:crossBetween val="between"/>
      </c:valAx>
      <c:valAx>
        <c:axId val="11440057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</c:spPr>
        <c:crossAx val="114907136"/>
        <c:crosses val="max"/>
        <c:crossBetween val="between"/>
      </c:valAx>
      <c:catAx>
        <c:axId val="114907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44005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4.0944622386883407E-2"/>
          <c:y val="0.86293153017446467"/>
          <c:w val="0.61346182143627437"/>
          <c:h val="0.1162420962481094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9.6424254572180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72222222222222E-3"/>
                  <c:y val="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'Indicadores de Energia UFGD'!$C$6:$L$6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UFGD'!$C$9:$L$9</c:f>
              <c:numCache>
                <c:formatCode>"R$"\ #,##0.00</c:formatCode>
                <c:ptCount val="10"/>
                <c:pt idx="0">
                  <c:v>0.59723201676893944</c:v>
                </c:pt>
                <c:pt idx="1">
                  <c:v>0.61359514758364575</c:v>
                </c:pt>
                <c:pt idx="2">
                  <c:v>0.57528970724571782</c:v>
                </c:pt>
                <c:pt idx="3">
                  <c:v>0.44333160952389589</c:v>
                </c:pt>
                <c:pt idx="4">
                  <c:v>0.41127516872839659</c:v>
                </c:pt>
                <c:pt idx="5">
                  <c:v>0.46322429521461028</c:v>
                </c:pt>
                <c:pt idx="6">
                  <c:v>0.47767899054366458</c:v>
                </c:pt>
                <c:pt idx="7">
                  <c:v>0.43156457680100457</c:v>
                </c:pt>
                <c:pt idx="8">
                  <c:v>0.49106902488181287</c:v>
                </c:pt>
                <c:pt idx="9">
                  <c:v>0.67177242115569102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077632"/>
        <c:axId val="114828992"/>
        <c:axId val="0"/>
      </c:bar3DChart>
      <c:catAx>
        <c:axId val="11507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828992"/>
        <c:crosses val="autoZero"/>
        <c:auto val="1"/>
        <c:lblAlgn val="ctr"/>
        <c:lblOffset val="100"/>
        <c:noMultiLvlLbl val="0"/>
      </c:catAx>
      <c:valAx>
        <c:axId val="1148289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one"/>
        <c:crossAx val="115077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20753754764635"/>
          <c:y val="3.5685072816762531E-2"/>
          <c:w val="0.60211236376317012"/>
          <c:h val="0.68205886283156281"/>
        </c:manualLayout>
      </c:layout>
      <c:lineChart>
        <c:grouping val="standard"/>
        <c:varyColors val="0"/>
        <c:ser>
          <c:idx val="1"/>
          <c:order val="1"/>
          <c:tx>
            <c:v>Valor pago ao ano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8656"/>
        <c:axId val="114830720"/>
      </c:lineChart>
      <c:lineChart>
        <c:grouping val="standard"/>
        <c:varyColors val="0"/>
        <c:ser>
          <c:idx val="0"/>
          <c:order val="0"/>
          <c:tx>
            <c:v>Consumo - kWh</c:v>
          </c:tx>
          <c:spPr>
            <a:ln>
              <a:solidFill>
                <a:srgbClr val="FF3399"/>
              </a:solidFill>
            </a:ln>
          </c:spPr>
          <c:marker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cat>
            <c:numRef>
              <c:f>'Indicadores de Energia UFGD'!$C$107:$L$107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'Indicadores de Energia UFGD'!$C$120:$L$120</c:f>
              <c:numCache>
                <c:formatCode>#,##0</c:formatCode>
                <c:ptCount val="10"/>
                <c:pt idx="0">
                  <c:v>315822</c:v>
                </c:pt>
                <c:pt idx="1">
                  <c:v>842302</c:v>
                </c:pt>
                <c:pt idx="2">
                  <c:v>963231</c:v>
                </c:pt>
                <c:pt idx="3">
                  <c:v>1653315</c:v>
                </c:pt>
                <c:pt idx="4">
                  <c:v>1921283</c:v>
                </c:pt>
                <c:pt idx="5">
                  <c:v>2220676</c:v>
                </c:pt>
                <c:pt idx="6">
                  <c:v>2579329</c:v>
                </c:pt>
                <c:pt idx="7">
                  <c:v>2919454</c:v>
                </c:pt>
                <c:pt idx="8">
                  <c:v>3654798</c:v>
                </c:pt>
                <c:pt idx="9">
                  <c:v>3491089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80192"/>
        <c:axId val="114831296"/>
      </c:lineChart>
      <c:catAx>
        <c:axId val="11507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830720"/>
        <c:crosses val="autoZero"/>
        <c:auto val="1"/>
        <c:lblAlgn val="ctr"/>
        <c:lblOffset val="100"/>
        <c:noMultiLvlLbl val="0"/>
      </c:catAx>
      <c:valAx>
        <c:axId val="1148307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15078656"/>
        <c:crosses val="autoZero"/>
        <c:crossBetween val="between"/>
      </c:valAx>
      <c:valAx>
        <c:axId val="11483129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</c:spPr>
        <c:crossAx val="115080192"/>
        <c:crosses val="max"/>
        <c:crossBetween val="between"/>
      </c:valAx>
      <c:catAx>
        <c:axId val="115080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48312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5.6944324061737217E-2"/>
          <c:y val="0.86293153017446467"/>
          <c:w val="0.68706044914060183"/>
          <c:h val="0.11624209624810948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rgbClr val="FF0000"/>
                </a:solidFill>
                <a:cs typeface="Arial" pitchFamily="34" charset="0"/>
              </a:rPr>
              <a:t>Relação kWh/Comunidade </a:t>
            </a:r>
            <a:r>
              <a:rPr lang="pt-BR" sz="1400" dirty="0" smtClean="0">
                <a:solidFill>
                  <a:srgbClr val="FF0000"/>
                </a:solidFill>
                <a:cs typeface="Arial" pitchFamily="34" charset="0"/>
              </a:rPr>
              <a:t>Acadêmica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rgbClr val="FF0000"/>
                </a:solidFill>
                <a:cs typeface="Arial" pitchFamily="34" charset="0"/>
              </a:rPr>
              <a:t>Comparativo evolução da comunidade acadêmica e consumo - kWh em energia elétrica</a:t>
            </a:r>
            <a:endParaRPr lang="pt-BR" sz="8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1970523"/>
              </p:ext>
            </p:extLst>
          </p:nvPr>
        </p:nvGraphicFramePr>
        <p:xfrm>
          <a:off x="107504" y="2174875"/>
          <a:ext cx="400729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8555873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Energia, PROGESP, PROGRAD, PROPP.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4101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da área construída-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 e valor pago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223236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1628885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Energia, SIMEC, SIASG,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9978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kWh/m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da área construída-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 e consumo - kWh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4982902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Energia, SIMEC, SIASG,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891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val="610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UFGD (2006-2015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)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7154885"/>
              </p:ext>
            </p:extLst>
          </p:nvPr>
        </p:nvGraphicFramePr>
        <p:xfrm>
          <a:off x="179512" y="2174875"/>
          <a:ext cx="806489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1402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UFGD em 2015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4542506"/>
              </p:ext>
            </p:extLst>
          </p:nvPr>
        </p:nvGraphicFramePr>
        <p:xfrm>
          <a:off x="107504" y="2174875"/>
          <a:ext cx="8208912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5971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Consumo de Energia na Unidade II da UFGD em 2015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8831426"/>
              </p:ext>
            </p:extLst>
          </p:nvPr>
        </p:nvGraphicFramePr>
        <p:xfrm>
          <a:off x="107504" y="2174875"/>
          <a:ext cx="820891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4745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servidor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do número de servidores e valor pago em energia elétrica</a:t>
            </a:r>
            <a:r>
              <a:rPr lang="pt-BR" sz="800" dirty="0" smtClean="0">
                <a:solidFill>
                  <a:schemeClr val="bg1"/>
                </a:solidFill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246263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6042387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Energia, PROGESP.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2752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kWh/servidor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do número de servidores e kWh consumidos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06121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85630769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Energia, PROGESP.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4027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kWh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valor pago e consumo em kWh em energia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590531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9143995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4247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4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400" b="1" dirty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Relação R$/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kW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8" name="Espaço Reservado para Texto 5"/>
          <p:cNvSpPr>
            <a:spLocks noGrp="1"/>
          </p:cNvSpPr>
          <p:nvPr>
            <p:ph type="body" sz="quarter" idx="3"/>
          </p:nvPr>
        </p:nvSpPr>
        <p:spPr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Comparativo evolução valor pago total e demanda - kW medida em energia elétrica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5537515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453336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Faturas de Energia.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3608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7623</TotalTime>
  <Words>466</Words>
  <Application>Microsoft Office PowerPoint</Application>
  <PresentationFormat>Apresentação na tela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Adjacência</vt:lpstr>
      <vt:lpstr>Indicadores da    </vt:lpstr>
      <vt:lpstr>Indicadores da UFGD 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Rozimare Marina Rodrigues Rivas</cp:lastModifiedBy>
  <cp:revision>714</cp:revision>
  <cp:lastPrinted>2013-09-26T11:36:08Z</cp:lastPrinted>
  <dcterms:created xsi:type="dcterms:W3CDTF">2013-09-24T13:35:27Z</dcterms:created>
  <dcterms:modified xsi:type="dcterms:W3CDTF">2016-07-13T13:56:04Z</dcterms:modified>
</cp:coreProperties>
</file>